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Robo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16" name="Shape 16"/>
          <p:cNvSpPr txBox="1"/>
          <p:nvPr>
            <p:ph type="ctrTitle"/>
          </p:nvPr>
        </p:nvSpPr>
        <p:spPr>
          <a:xfrm>
            <a:off x="598100" y="1775222"/>
            <a:ext cx="8222100" cy="838800"/>
          </a:xfrm>
          <a:prstGeom prst="rect">
            <a:avLst/>
          </a:prstGeom>
        </p:spPr>
        <p:txBody>
          <a:bodyPr anchorCtr="0" anchor="b"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17" name="Shape 17"/>
          <p:cNvSpPr txBox="1"/>
          <p:nvPr>
            <p:ph idx="1" type="subTitle"/>
          </p:nvPr>
        </p:nvSpPr>
        <p:spPr>
          <a:xfrm>
            <a:off x="598088" y="2715912"/>
            <a:ext cx="8222100" cy="4329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p:txBody>
      </p:sp>
      <p:sp>
        <p:nvSpPr>
          <p:cNvPr id="18" name="Shape 1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dk1"/>
        </a:solidFill>
      </p:bgPr>
    </p:bg>
    <p:spTree>
      <p:nvGrpSpPr>
        <p:cNvPr id="69"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76" name="Shape 76"/>
          <p:cNvSpPr txBox="1"/>
          <p:nvPr>
            <p:ph type="title"/>
          </p:nvPr>
        </p:nvSpPr>
        <p:spPr>
          <a:xfrm>
            <a:off x="311700" y="1256050"/>
            <a:ext cx="8520600" cy="20307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77" name="Shape 77"/>
          <p:cNvSpPr txBox="1"/>
          <p:nvPr>
            <p:ph idx="1" type="body"/>
          </p:nvPr>
        </p:nvSpPr>
        <p:spPr>
          <a:xfrm>
            <a:off x="311700" y="3369225"/>
            <a:ext cx="8520600" cy="12819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78" name="Shape 7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9" name="Shape 79"/>
        <p:cNvGrpSpPr/>
        <p:nvPr/>
      </p:nvGrpSpPr>
      <p:grpSpPr>
        <a:xfrm>
          <a:off x="0" y="0"/>
          <a:ext cx="0" cy="0"/>
          <a:chOff x="0" y="0"/>
          <a:chExt cx="0" cy="0"/>
        </a:xfrm>
      </p:grpSpPr>
      <p:sp>
        <p:nvSpPr>
          <p:cNvPr id="80" name="Shape 80"/>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solidFill>
                  <a:schemeClr val="dk2"/>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9"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23" name="Shape 2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26" name="Shape 26"/>
          <p:cNvSpPr txBox="1"/>
          <p:nvPr>
            <p:ph type="title"/>
          </p:nvPr>
        </p:nvSpPr>
        <p:spPr>
          <a:xfrm>
            <a:off x="598100" y="2152347"/>
            <a:ext cx="8222100" cy="838800"/>
          </a:xfrm>
          <a:prstGeom prst="rect">
            <a:avLst/>
          </a:prstGeom>
        </p:spPr>
        <p:txBody>
          <a:bodyPr anchorCtr="0" anchor="ctr"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27" name="Shape 2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8"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170274" y="3903669"/>
              <a:ext cx="989100" cy="9879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34" name="Shape 34"/>
            <p:cNvSpPr/>
            <p:nvPr/>
          </p:nvSpPr>
          <p:spPr>
            <a:xfrm>
              <a:off x="0" y="4891594"/>
              <a:ext cx="9144000" cy="2520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35" name="Shape 35"/>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6" name="Shape 36"/>
          <p:cNvSpPr txBox="1"/>
          <p:nvPr>
            <p:ph idx="1" type="body"/>
          </p:nvPr>
        </p:nvSpPr>
        <p:spPr>
          <a:xfrm>
            <a:off x="311700" y="1229875"/>
            <a:ext cx="8520600" cy="3339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8" name="Shape 38"/>
        <p:cNvGrpSpPr/>
        <p:nvPr/>
      </p:nvGrpSpPr>
      <p:grpSpPr>
        <a:xfrm>
          <a:off x="0" y="0"/>
          <a:ext cx="0" cy="0"/>
          <a:chOff x="0" y="0"/>
          <a:chExt cx="0" cy="0"/>
        </a:xfrm>
      </p:grpSpPr>
      <p:sp>
        <p:nvSpPr>
          <p:cNvPr id="39" name="Shape 39"/>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 type="body"/>
          </p:nvPr>
        </p:nvSpPr>
        <p:spPr>
          <a:xfrm>
            <a:off x="3117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2" type="body"/>
          </p:nvPr>
        </p:nvSpPr>
        <p:spPr>
          <a:xfrm>
            <a:off x="48324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2" name="Shape 42"/>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solidFill>
                  <a:schemeClr val="dk2"/>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3" name="Shape 43"/>
        <p:cNvGrpSpPr/>
        <p:nvPr/>
      </p:nvGrpSpPr>
      <p:grpSpPr>
        <a:xfrm>
          <a:off x="0" y="0"/>
          <a:ext cx="0" cy="0"/>
          <a:chOff x="0" y="0"/>
          <a:chExt cx="0" cy="0"/>
        </a:xfrm>
      </p:grpSpPr>
      <p:sp>
        <p:nvSpPr>
          <p:cNvPr id="44" name="Shape 44"/>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5" name="Shape 4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46" name="Shape 46"/>
        <p:cNvGrpSpPr/>
        <p:nvPr/>
      </p:nvGrpSpPr>
      <p:grpSpPr>
        <a:xfrm>
          <a:off x="0" y="0"/>
          <a:ext cx="0" cy="0"/>
          <a:chOff x="0" y="0"/>
          <a:chExt cx="0" cy="0"/>
        </a:xfrm>
      </p:grpSpPr>
      <p:sp>
        <p:nvSpPr>
          <p:cNvPr id="47" name="Shape 47"/>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8" name="Shape 48"/>
          <p:cNvSpPr txBox="1"/>
          <p:nvPr>
            <p:ph idx="1" type="body"/>
          </p:nvPr>
        </p:nvSpPr>
        <p:spPr>
          <a:xfrm>
            <a:off x="311700" y="1465804"/>
            <a:ext cx="2808000" cy="31032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9" name="Shape 49"/>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solidFill>
                  <a:schemeClr val="dk2"/>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50"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7113588" y="106"/>
              <a:ext cx="1015200" cy="10152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grpSp>
      <p:sp>
        <p:nvSpPr>
          <p:cNvPr id="57" name="Shape 57"/>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58" name="Shape 5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59"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61" name="Shape 6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62" name="Shape 62"/>
          <p:cNvSpPr txBox="1"/>
          <p:nvPr>
            <p:ph type="title"/>
          </p:nvPr>
        </p:nvSpPr>
        <p:spPr>
          <a:xfrm>
            <a:off x="265500" y="1151100"/>
            <a:ext cx="4045200" cy="15645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63" name="Shape 63"/>
          <p:cNvSpPr txBox="1"/>
          <p:nvPr>
            <p:ph idx="1" type="subTitle"/>
          </p:nvPr>
        </p:nvSpPr>
        <p:spPr>
          <a:xfrm>
            <a:off x="265500" y="2769001"/>
            <a:ext cx="4045200" cy="12693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64" name="Shape 6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65" name="Shape 6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6" name="Shape 66"/>
        <p:cNvGrpSpPr/>
        <p:nvPr/>
      </p:nvGrpSpPr>
      <p:grpSpPr>
        <a:xfrm>
          <a:off x="0" y="0"/>
          <a:ext cx="0" cy="0"/>
          <a:chOff x="0" y="0"/>
          <a:chExt cx="0" cy="0"/>
        </a:xfrm>
      </p:grpSpPr>
      <p:sp>
        <p:nvSpPr>
          <p:cNvPr id="67" name="Shape 67"/>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68" name="Shape 6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l">
                <a:solidFill>
                  <a:schemeClr val="dk2"/>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10000"/>
            <a:ext cx="8520600" cy="607800"/>
          </a:xfrm>
          <a:prstGeom prst="rect">
            <a:avLst/>
          </a:prstGeom>
          <a:noFill/>
          <a:ln>
            <a:noFill/>
          </a:ln>
        </p:spPr>
        <p:txBody>
          <a:bodyPr anchorCtr="0" anchor="t" bIns="91425" lIns="91425" rIns="91425" tIns="91425"/>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p:txBody>
      </p:sp>
      <p:sp>
        <p:nvSpPr>
          <p:cNvPr id="7" name="Shape 7"/>
          <p:cNvSpPr txBox="1"/>
          <p:nvPr>
            <p:ph idx="1" type="body"/>
          </p:nvPr>
        </p:nvSpPr>
        <p:spPr>
          <a:xfrm>
            <a:off x="311700" y="1229875"/>
            <a:ext cx="8520600" cy="3339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p:txBody>
      </p:sp>
      <p:sp>
        <p:nvSpPr>
          <p:cNvPr id="8" name="Shape 8"/>
          <p:cNvSpPr txBox="1"/>
          <p:nvPr>
            <p:ph idx="12" type="sldNum"/>
          </p:nvPr>
        </p:nvSpPr>
        <p:spPr>
          <a:xfrm>
            <a:off x="8460431" y="4651190"/>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pl" sz="1000">
                <a:solidFill>
                  <a:schemeClr val="lt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malta.com/en/about-malta/history/british-malta-and-world-war-i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ctrTitle"/>
          </p:nvPr>
        </p:nvSpPr>
        <p:spPr>
          <a:xfrm>
            <a:off x="598100" y="1775222"/>
            <a:ext cx="8222100" cy="838800"/>
          </a:xfrm>
          <a:prstGeom prst="rect">
            <a:avLst/>
          </a:prstGeom>
        </p:spPr>
        <p:txBody>
          <a:bodyPr anchorCtr="0" anchor="b" bIns="91425" lIns="91425" rIns="91425" tIns="91425">
            <a:noAutofit/>
          </a:bodyPr>
          <a:lstStyle/>
          <a:p>
            <a:pPr lvl="0">
              <a:lnSpc>
                <a:spcPct val="130000"/>
              </a:lnSpc>
              <a:spcBef>
                <a:spcPts val="0"/>
              </a:spcBef>
              <a:spcAft>
                <a:spcPts val="600"/>
              </a:spcAft>
              <a:buNone/>
            </a:pPr>
            <a:r>
              <a:rPr lang="pl" sz="4150">
                <a:solidFill>
                  <a:srgbClr val="000000"/>
                </a:solidFill>
                <a:latin typeface="Georgia"/>
                <a:ea typeface="Georgia"/>
                <a:cs typeface="Georgia"/>
                <a:sym typeface="Georgia"/>
              </a:rPr>
              <a:t>Education in Malta</a:t>
            </a:r>
          </a:p>
          <a:p>
            <a:pPr lvl="0">
              <a:spcBef>
                <a:spcPts val="0"/>
              </a:spcBef>
              <a:buNone/>
            </a:pPr>
            <a:r>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t/>
            </a:r>
            <a:endParaRPr/>
          </a:p>
        </p:txBody>
      </p:sp>
      <p:sp>
        <p:nvSpPr>
          <p:cNvPr id="91" name="Shape 91"/>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pl">
                <a:solidFill>
                  <a:srgbClr val="555555"/>
                </a:solidFill>
                <a:highlight>
                  <a:srgbClr val="FFFFFF"/>
                </a:highlight>
                <a:latin typeface="Arial"/>
                <a:ea typeface="Arial"/>
                <a:cs typeface="Arial"/>
                <a:sym typeface="Arial"/>
              </a:rPr>
              <a:t>Due to Malta’s past as a </a:t>
            </a:r>
            <a:r>
              <a:rPr lang="pl" u="sng">
                <a:solidFill>
                  <a:srgbClr val="484848"/>
                </a:solidFill>
                <a:highlight>
                  <a:srgbClr val="FFFFFF"/>
                </a:highlight>
                <a:latin typeface="Arial"/>
                <a:ea typeface="Arial"/>
                <a:cs typeface="Arial"/>
                <a:sym typeface="Arial"/>
                <a:hlinkClick r:id="rId3"/>
              </a:rPr>
              <a:t>British colony</a:t>
            </a:r>
            <a:r>
              <a:rPr lang="pl">
                <a:solidFill>
                  <a:srgbClr val="555555"/>
                </a:solidFill>
                <a:highlight>
                  <a:srgbClr val="FFFFFF"/>
                </a:highlight>
                <a:latin typeface="Arial"/>
                <a:ea typeface="Arial"/>
                <a:cs typeface="Arial"/>
                <a:sym typeface="Arial"/>
              </a:rPr>
              <a:t>, Maltese state school sector naturally draws its main inspiration from the British educational system. In Malta, </a:t>
            </a:r>
            <a:r>
              <a:rPr b="1" lang="pl">
                <a:solidFill>
                  <a:srgbClr val="555555"/>
                </a:solidFill>
                <a:highlight>
                  <a:srgbClr val="FFFFFF"/>
                </a:highlight>
                <a:latin typeface="Arial"/>
                <a:ea typeface="Arial"/>
                <a:cs typeface="Arial"/>
                <a:sym typeface="Arial"/>
              </a:rPr>
              <a:t>all children between 4-16 </a:t>
            </a:r>
            <a:r>
              <a:rPr lang="pl">
                <a:solidFill>
                  <a:srgbClr val="555555"/>
                </a:solidFill>
                <a:highlight>
                  <a:srgbClr val="FFFFFF"/>
                </a:highlight>
                <a:latin typeface="Arial"/>
                <a:ea typeface="Arial"/>
                <a:cs typeface="Arial"/>
                <a:sym typeface="Arial"/>
              </a:rPr>
              <a:t>years old have the right to free education in all state schools, regardless of age, sex and belief. The standard of education in Malta is high and exams are introduced to pupils at an early age.</a:t>
            </a:r>
            <a:r>
              <a:rPr b="1" lang="pl">
                <a:solidFill>
                  <a:srgbClr val="555555"/>
                </a:solidFill>
                <a:highlight>
                  <a:srgbClr val="FFFFFF"/>
                </a:highlight>
                <a:latin typeface="Arial"/>
                <a:ea typeface="Arial"/>
                <a:cs typeface="Arial"/>
                <a:sym typeface="Arial"/>
              </a:rPr>
              <a:t> School uniforms are a norm</a:t>
            </a:r>
            <a:r>
              <a:rPr lang="pl">
                <a:solidFill>
                  <a:srgbClr val="555555"/>
                </a:solidFill>
                <a:highlight>
                  <a:srgbClr val="FFFFFF"/>
                </a:highlight>
                <a:latin typeface="Arial"/>
                <a:ea typeface="Arial"/>
                <a:cs typeface="Arial"/>
                <a:sym typeface="Arial"/>
              </a:rPr>
              <a:t> in Malta and each school has a different uniform with unique colours and logo. Some schools still enforce a separation between boys and girl schools while some other schools are mixed.</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10000"/>
            <a:ext cx="8520600" cy="607800"/>
          </a:xfrm>
          <a:prstGeom prst="rect">
            <a:avLst/>
          </a:prstGeom>
        </p:spPr>
        <p:txBody>
          <a:bodyPr anchorCtr="0" anchor="t" bIns="91425" lIns="91425" rIns="91425" tIns="91425">
            <a:noAutofit/>
          </a:bodyPr>
          <a:lstStyle/>
          <a:p>
            <a:pPr lvl="0" rtl="0" algn="just">
              <a:lnSpc>
                <a:spcPct val="115000"/>
              </a:lnSpc>
              <a:spcBef>
                <a:spcPts val="1100"/>
              </a:spcBef>
              <a:spcAft>
                <a:spcPts val="400"/>
              </a:spcAft>
              <a:buNone/>
            </a:pPr>
            <a:r>
              <a:rPr b="1" lang="pl">
                <a:solidFill>
                  <a:srgbClr val="E08A00"/>
                </a:solidFill>
                <a:latin typeface="Arial"/>
                <a:ea typeface="Arial"/>
                <a:cs typeface="Arial"/>
                <a:sym typeface="Arial"/>
              </a:rPr>
              <a:t>Primary school</a:t>
            </a:r>
          </a:p>
        </p:txBody>
      </p:sp>
      <p:sp>
        <p:nvSpPr>
          <p:cNvPr id="97" name="Shape 97"/>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pl">
                <a:solidFill>
                  <a:srgbClr val="555555"/>
                </a:solidFill>
                <a:highlight>
                  <a:srgbClr val="FFFFFF"/>
                </a:highlight>
                <a:latin typeface="Arial"/>
                <a:ea typeface="Arial"/>
                <a:cs typeface="Arial"/>
                <a:sym typeface="Arial"/>
              </a:rPr>
              <a:t>At 5 years old the child becomes a student and starts </a:t>
            </a:r>
            <a:r>
              <a:rPr b="1" lang="pl">
                <a:solidFill>
                  <a:srgbClr val="555555"/>
                </a:solidFill>
                <a:highlight>
                  <a:srgbClr val="FFFFFF"/>
                </a:highlight>
                <a:latin typeface="Arial"/>
                <a:ea typeface="Arial"/>
                <a:cs typeface="Arial"/>
                <a:sym typeface="Arial"/>
              </a:rPr>
              <a:t>Primary School </a:t>
            </a:r>
            <a:r>
              <a:rPr lang="pl">
                <a:solidFill>
                  <a:srgbClr val="555555"/>
                </a:solidFill>
                <a:highlight>
                  <a:srgbClr val="FFFFFF"/>
                </a:highlight>
                <a:latin typeface="Arial"/>
                <a:ea typeface="Arial"/>
                <a:cs typeface="Arial"/>
                <a:sym typeface="Arial"/>
              </a:rPr>
              <a:t>which last for 6 years, until they are 10 years old. Attendance at Primary School is </a:t>
            </a:r>
            <a:r>
              <a:rPr b="1" lang="pl">
                <a:solidFill>
                  <a:srgbClr val="555555"/>
                </a:solidFill>
                <a:highlight>
                  <a:srgbClr val="FFFFFF"/>
                </a:highlight>
                <a:latin typeface="Arial"/>
                <a:ea typeface="Arial"/>
                <a:cs typeface="Arial"/>
                <a:sym typeface="Arial"/>
              </a:rPr>
              <a:t>compulsory</a:t>
            </a:r>
            <a:r>
              <a:rPr lang="pl">
                <a:solidFill>
                  <a:srgbClr val="555555"/>
                </a:solidFill>
                <a:highlight>
                  <a:srgbClr val="FFFFFF"/>
                </a:highlight>
                <a:latin typeface="Arial"/>
                <a:ea typeface="Arial"/>
                <a:cs typeface="Arial"/>
                <a:sym typeface="Arial"/>
              </a:rPr>
              <a:t> for all children and there is a school roughly in each town. Until 2010 streaming was practiced during the last two years of Primary School to determine which school the students would move on to after primary school, however this is no longer practised for more inclusion. In Malta the goal is to place students with special needs in mainstream schools, however specialized schools are available too.</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10000"/>
            <a:ext cx="8520600" cy="607800"/>
          </a:xfrm>
          <a:prstGeom prst="rect">
            <a:avLst/>
          </a:prstGeom>
        </p:spPr>
        <p:txBody>
          <a:bodyPr anchorCtr="0" anchor="t" bIns="91425" lIns="91425" rIns="91425" tIns="91425">
            <a:noAutofit/>
          </a:bodyPr>
          <a:lstStyle/>
          <a:p>
            <a:pPr lvl="0" rtl="0" algn="just">
              <a:lnSpc>
                <a:spcPct val="115000"/>
              </a:lnSpc>
              <a:spcBef>
                <a:spcPts val="1100"/>
              </a:spcBef>
              <a:spcAft>
                <a:spcPts val="400"/>
              </a:spcAft>
              <a:buNone/>
            </a:pPr>
            <a:r>
              <a:rPr b="1" lang="pl">
                <a:solidFill>
                  <a:srgbClr val="E08A00"/>
                </a:solidFill>
                <a:latin typeface="Arial"/>
                <a:ea typeface="Arial"/>
                <a:cs typeface="Arial"/>
                <a:sym typeface="Arial"/>
              </a:rPr>
              <a:t>Secondary school</a:t>
            </a:r>
          </a:p>
        </p:txBody>
      </p:sp>
      <p:sp>
        <p:nvSpPr>
          <p:cNvPr id="103" name="Shape 103"/>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pl" sz="1400">
                <a:solidFill>
                  <a:srgbClr val="555555"/>
                </a:solidFill>
                <a:highlight>
                  <a:srgbClr val="FFFFFF"/>
                </a:highlight>
                <a:latin typeface="Arial"/>
                <a:ea typeface="Arial"/>
                <a:cs typeface="Arial"/>
                <a:sym typeface="Arial"/>
              </a:rPr>
              <a:t>After primary school students move on to start </a:t>
            </a:r>
            <a:r>
              <a:rPr b="1" lang="pl" sz="1400">
                <a:solidFill>
                  <a:srgbClr val="555555"/>
                </a:solidFill>
                <a:highlight>
                  <a:srgbClr val="FFFFFF"/>
                </a:highlight>
                <a:latin typeface="Arial"/>
                <a:ea typeface="Arial"/>
                <a:cs typeface="Arial"/>
                <a:sym typeface="Arial"/>
              </a:rPr>
              <a:t>secondary school </a:t>
            </a:r>
            <a:r>
              <a:rPr lang="pl" sz="1400">
                <a:solidFill>
                  <a:srgbClr val="555555"/>
                </a:solidFill>
                <a:highlight>
                  <a:srgbClr val="FFFFFF"/>
                </a:highlight>
                <a:latin typeface="Arial"/>
                <a:ea typeface="Arial"/>
                <a:cs typeface="Arial"/>
                <a:sym typeface="Arial"/>
              </a:rPr>
              <a:t>which last for 5 years, from 11-16 years of age. These are larger schools where students from several primary schools join together. </a:t>
            </a:r>
          </a:p>
          <a:p>
            <a:pPr lvl="0">
              <a:spcBef>
                <a:spcPts val="0"/>
              </a:spcBef>
              <a:buNone/>
            </a:pPr>
            <a:r>
              <a:rPr lang="pl" sz="1400">
                <a:solidFill>
                  <a:srgbClr val="555555"/>
                </a:solidFill>
                <a:highlight>
                  <a:srgbClr val="FFFFFF"/>
                </a:highlight>
                <a:latin typeface="Arial"/>
                <a:ea typeface="Arial"/>
                <a:cs typeface="Arial"/>
                <a:sym typeface="Arial"/>
              </a:rPr>
              <a:t>When completing secondary school,</a:t>
            </a:r>
            <a:r>
              <a:rPr b="1" lang="pl" sz="1400">
                <a:solidFill>
                  <a:srgbClr val="555555"/>
                </a:solidFill>
                <a:highlight>
                  <a:srgbClr val="FFFFFF"/>
                </a:highlight>
                <a:latin typeface="Arial"/>
                <a:ea typeface="Arial"/>
                <a:cs typeface="Arial"/>
                <a:sym typeface="Arial"/>
              </a:rPr>
              <a:t> compulsory education is over,</a:t>
            </a:r>
            <a:r>
              <a:rPr lang="pl" sz="1400">
                <a:solidFill>
                  <a:srgbClr val="555555"/>
                </a:solidFill>
                <a:highlight>
                  <a:srgbClr val="FFFFFF"/>
                </a:highlight>
                <a:latin typeface="Arial"/>
                <a:ea typeface="Arial"/>
                <a:cs typeface="Arial"/>
                <a:sym typeface="Arial"/>
              </a:rPr>
              <a:t> however students can opt to sit for their</a:t>
            </a:r>
            <a:r>
              <a:rPr b="1" lang="pl" sz="1400">
                <a:solidFill>
                  <a:srgbClr val="555555"/>
                </a:solidFill>
                <a:highlight>
                  <a:srgbClr val="FFFFFF"/>
                </a:highlight>
                <a:latin typeface="Arial"/>
                <a:ea typeface="Arial"/>
                <a:cs typeface="Arial"/>
                <a:sym typeface="Arial"/>
              </a:rPr>
              <a:t> O-levels </a:t>
            </a:r>
            <a:r>
              <a:rPr lang="pl" sz="1400">
                <a:solidFill>
                  <a:srgbClr val="555555"/>
                </a:solidFill>
                <a:highlight>
                  <a:srgbClr val="FFFFFF"/>
                </a:highlight>
                <a:latin typeface="Arial"/>
                <a:ea typeface="Arial"/>
                <a:cs typeface="Arial"/>
                <a:sym typeface="Arial"/>
              </a:rPr>
              <a:t>on their own which will help them get into high school and higher education. There are 5 compulsory O-levels to pass, English, Maltese, Maths, a science subject and a foreign Language. There many more O-levels to choose from and students can sit for as many as they like as long as they do the compulsory ones. People of all ages can sit for the O-levels. Approximately 60% of Maltese students continue education after completing compulsory studies.</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10000"/>
            <a:ext cx="8520600" cy="607800"/>
          </a:xfrm>
          <a:prstGeom prst="rect">
            <a:avLst/>
          </a:prstGeom>
        </p:spPr>
        <p:txBody>
          <a:bodyPr anchorCtr="0" anchor="t" bIns="91425" lIns="91425" rIns="91425" tIns="91425">
            <a:noAutofit/>
          </a:bodyPr>
          <a:lstStyle/>
          <a:p>
            <a:pPr lvl="0" rtl="0" algn="just">
              <a:lnSpc>
                <a:spcPct val="115000"/>
              </a:lnSpc>
              <a:spcBef>
                <a:spcPts val="1100"/>
              </a:spcBef>
              <a:spcAft>
                <a:spcPts val="400"/>
              </a:spcAft>
              <a:buNone/>
            </a:pPr>
            <a:r>
              <a:rPr b="1" lang="pl">
                <a:solidFill>
                  <a:srgbClr val="E08A00"/>
                </a:solidFill>
                <a:latin typeface="Arial"/>
                <a:ea typeface="Arial"/>
                <a:cs typeface="Arial"/>
                <a:sym typeface="Arial"/>
              </a:rPr>
              <a:t>High School / Post Secondary Education</a:t>
            </a:r>
          </a:p>
        </p:txBody>
      </p:sp>
      <p:sp>
        <p:nvSpPr>
          <p:cNvPr id="109" name="Shape 109"/>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pl">
                <a:solidFill>
                  <a:srgbClr val="555555"/>
                </a:solidFill>
                <a:highlight>
                  <a:srgbClr val="FFFFFF"/>
                </a:highlight>
                <a:latin typeface="Arial"/>
                <a:ea typeface="Arial"/>
                <a:cs typeface="Arial"/>
                <a:sym typeface="Arial"/>
              </a:rPr>
              <a:t>As students turn 16 years old they can opt to go to </a:t>
            </a:r>
            <a:r>
              <a:rPr b="1" lang="pl">
                <a:solidFill>
                  <a:srgbClr val="555555"/>
                </a:solidFill>
                <a:highlight>
                  <a:srgbClr val="FFFFFF"/>
                </a:highlight>
                <a:latin typeface="Arial"/>
                <a:ea typeface="Arial"/>
                <a:cs typeface="Arial"/>
                <a:sym typeface="Arial"/>
              </a:rPr>
              <a:t>Sixth Form </a:t>
            </a:r>
            <a:r>
              <a:rPr lang="pl">
                <a:solidFill>
                  <a:srgbClr val="555555"/>
                </a:solidFill>
                <a:highlight>
                  <a:srgbClr val="FFFFFF"/>
                </a:highlight>
                <a:latin typeface="Arial"/>
                <a:ea typeface="Arial"/>
                <a:cs typeface="Arial"/>
                <a:sym typeface="Arial"/>
              </a:rPr>
              <a:t>which lasts for two years until they are 18 years of age. Which school they go to depend on how well they did in their O-level exams and there are three schools to choose from, </a:t>
            </a:r>
            <a:r>
              <a:rPr b="1" lang="pl">
                <a:solidFill>
                  <a:srgbClr val="555555"/>
                </a:solidFill>
                <a:highlight>
                  <a:srgbClr val="FFFFFF"/>
                </a:highlight>
                <a:latin typeface="Arial"/>
                <a:ea typeface="Arial"/>
                <a:cs typeface="Arial"/>
                <a:sym typeface="Arial"/>
              </a:rPr>
              <a:t>MCAST</a:t>
            </a:r>
            <a:r>
              <a:rPr lang="pl">
                <a:solidFill>
                  <a:srgbClr val="555555"/>
                </a:solidFill>
                <a:highlight>
                  <a:srgbClr val="FFFFFF"/>
                </a:highlight>
                <a:latin typeface="Arial"/>
                <a:ea typeface="Arial"/>
                <a:cs typeface="Arial"/>
                <a:sym typeface="Arial"/>
              </a:rPr>
              <a:t> (skills school),</a:t>
            </a:r>
            <a:r>
              <a:rPr b="1" lang="pl">
                <a:solidFill>
                  <a:srgbClr val="555555"/>
                </a:solidFill>
                <a:highlight>
                  <a:srgbClr val="FFFFFF"/>
                </a:highlight>
                <a:latin typeface="Arial"/>
                <a:ea typeface="Arial"/>
                <a:cs typeface="Arial"/>
                <a:sym typeface="Arial"/>
              </a:rPr>
              <a:t>Junior College and Higher Secondary School</a:t>
            </a:r>
            <a:r>
              <a:rPr lang="pl">
                <a:solidFill>
                  <a:srgbClr val="555555"/>
                </a:solidFill>
                <a:highlight>
                  <a:srgbClr val="FFFFFF"/>
                </a:highlight>
                <a:latin typeface="Arial"/>
                <a:ea typeface="Arial"/>
                <a:cs typeface="Arial"/>
                <a:sym typeface="Arial"/>
              </a:rPr>
              <a:t> which is for the students who did less well in their O-levels. At High School the students study different topics and are being prepared to sit for their A-levels which is needed to get into University.</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10000"/>
            <a:ext cx="8520600" cy="607800"/>
          </a:xfrm>
          <a:prstGeom prst="rect">
            <a:avLst/>
          </a:prstGeom>
        </p:spPr>
        <p:txBody>
          <a:bodyPr anchorCtr="0" anchor="t" bIns="91425" lIns="91425" rIns="91425" tIns="91425">
            <a:noAutofit/>
          </a:bodyPr>
          <a:lstStyle/>
          <a:p>
            <a:pPr lvl="0" rtl="0" algn="just">
              <a:lnSpc>
                <a:spcPct val="115000"/>
              </a:lnSpc>
              <a:spcBef>
                <a:spcPts val="1100"/>
              </a:spcBef>
              <a:spcAft>
                <a:spcPts val="400"/>
              </a:spcAft>
              <a:buNone/>
            </a:pPr>
            <a:r>
              <a:rPr b="1" lang="pl">
                <a:solidFill>
                  <a:srgbClr val="E08A00"/>
                </a:solidFill>
                <a:latin typeface="Arial"/>
                <a:ea typeface="Arial"/>
                <a:cs typeface="Arial"/>
                <a:sym typeface="Arial"/>
              </a:rPr>
              <a:t>University / Tertiary Education</a:t>
            </a:r>
          </a:p>
        </p:txBody>
      </p:sp>
      <p:sp>
        <p:nvSpPr>
          <p:cNvPr id="115" name="Shape 115"/>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lgn="just">
              <a:spcBef>
                <a:spcPts val="400"/>
              </a:spcBef>
              <a:spcAft>
                <a:spcPts val="900"/>
              </a:spcAft>
              <a:buNone/>
            </a:pPr>
            <a:r>
              <a:rPr lang="pl" sz="1400">
                <a:solidFill>
                  <a:srgbClr val="555555"/>
                </a:solidFill>
                <a:latin typeface="Arial"/>
                <a:ea typeface="Arial"/>
                <a:cs typeface="Arial"/>
                <a:sym typeface="Arial"/>
              </a:rPr>
              <a:t>After students pass their A-levels, (2 A-levels and 4 intermediate) they are free to start at the </a:t>
            </a:r>
            <a:r>
              <a:rPr b="1" lang="pl" sz="1400">
                <a:solidFill>
                  <a:srgbClr val="555555"/>
                </a:solidFill>
                <a:latin typeface="Arial"/>
                <a:ea typeface="Arial"/>
                <a:cs typeface="Arial"/>
                <a:sym typeface="Arial"/>
              </a:rPr>
              <a:t>University of Malta or MCAST</a:t>
            </a:r>
            <a:r>
              <a:rPr lang="pl" sz="1400">
                <a:solidFill>
                  <a:srgbClr val="555555"/>
                </a:solidFill>
                <a:latin typeface="Arial"/>
                <a:ea typeface="Arial"/>
                <a:cs typeface="Arial"/>
                <a:sym typeface="Arial"/>
              </a:rPr>
              <a:t> when they want. Usually students start when they are around 18 years old, and graduate accordingly with how long their courses are.</a:t>
            </a:r>
          </a:p>
          <a:p>
            <a:pPr lvl="0" algn="just">
              <a:spcBef>
                <a:spcPts val="400"/>
              </a:spcBef>
              <a:spcAft>
                <a:spcPts val="900"/>
              </a:spcAft>
              <a:buNone/>
            </a:pPr>
            <a:r>
              <a:rPr lang="pl" sz="1400">
                <a:solidFill>
                  <a:srgbClr val="555555"/>
                </a:solidFill>
                <a:latin typeface="Arial"/>
                <a:ea typeface="Arial"/>
                <a:cs typeface="Arial"/>
                <a:sym typeface="Arial"/>
              </a:rPr>
              <a:t>The University of Malta is the</a:t>
            </a:r>
            <a:r>
              <a:rPr b="1" lang="pl" sz="1400">
                <a:solidFill>
                  <a:srgbClr val="555555"/>
                </a:solidFill>
                <a:latin typeface="Arial"/>
                <a:ea typeface="Arial"/>
                <a:cs typeface="Arial"/>
                <a:sym typeface="Arial"/>
              </a:rPr>
              <a:t> highest form of educational institution in Malta</a:t>
            </a:r>
            <a:r>
              <a:rPr lang="pl" sz="1400">
                <a:solidFill>
                  <a:srgbClr val="555555"/>
                </a:solidFill>
                <a:latin typeface="Arial"/>
                <a:ea typeface="Arial"/>
                <a:cs typeface="Arial"/>
                <a:sym typeface="Arial"/>
              </a:rPr>
              <a:t>, and it is also the oldest University in Europe being over 400 years old. The University of Malta offers undergraduate and post-graduate level degrees and it is entirely financed by the Government. Courses of studies last between one and six years, and then the possibility of doing a PhD program.</a:t>
            </a:r>
          </a:p>
          <a:p>
            <a:pPr lvl="0">
              <a:spcBef>
                <a:spcPts val="0"/>
              </a:spcBef>
              <a:buNone/>
            </a:pPr>
            <a:r>
              <a:t/>
            </a:r>
            <a:endParaRPr sz="1400"/>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10000"/>
            <a:ext cx="8520600" cy="607800"/>
          </a:xfrm>
          <a:prstGeom prst="rect">
            <a:avLst/>
          </a:prstGeom>
        </p:spPr>
        <p:txBody>
          <a:bodyPr anchorCtr="0" anchor="t" bIns="91425" lIns="91425" rIns="91425" tIns="91425">
            <a:noAutofit/>
          </a:bodyPr>
          <a:lstStyle/>
          <a:p>
            <a:pPr lvl="0" rtl="0" algn="just">
              <a:lnSpc>
                <a:spcPct val="150000"/>
              </a:lnSpc>
              <a:spcBef>
                <a:spcPts val="1500"/>
              </a:spcBef>
              <a:spcAft>
                <a:spcPts val="800"/>
              </a:spcAft>
              <a:buNone/>
            </a:pPr>
            <a:r>
              <a:rPr lang="pl">
                <a:solidFill>
                  <a:srgbClr val="E08A00"/>
                </a:solidFill>
                <a:highlight>
                  <a:srgbClr val="FFFFFF"/>
                </a:highlight>
                <a:latin typeface="Trebuchet MS"/>
                <a:ea typeface="Trebuchet MS"/>
                <a:cs typeface="Trebuchet MS"/>
                <a:sym typeface="Trebuchet MS"/>
              </a:rPr>
              <a:t>Languages in Schools</a:t>
            </a:r>
          </a:p>
        </p:txBody>
      </p:sp>
      <p:sp>
        <p:nvSpPr>
          <p:cNvPr id="121" name="Shape 121"/>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lgn="just">
              <a:lnSpc>
                <a:spcPct val="150000"/>
              </a:lnSpc>
              <a:spcBef>
                <a:spcPts val="0"/>
              </a:spcBef>
              <a:spcAft>
                <a:spcPts val="800"/>
              </a:spcAft>
              <a:buNone/>
            </a:pPr>
            <a:r>
              <a:rPr lang="pl" sz="1400">
                <a:solidFill>
                  <a:srgbClr val="000000"/>
                </a:solidFill>
                <a:highlight>
                  <a:srgbClr val="FFFFFF"/>
                </a:highlight>
                <a:latin typeface="Arial"/>
                <a:ea typeface="Arial"/>
                <a:cs typeface="Arial"/>
                <a:sym typeface="Arial"/>
              </a:rPr>
              <a:t>The official languages in Malta are English and Maltese. Learning English is obligatory in Malta's education system. English is the primary language of instruction at State Schools, but Maltese is widely spoken as well. Secondary and tertiary education is provided exclusively in English. Other language classes, such as French, German, and Spanish, are offered at State and private schools.</a:t>
            </a:r>
          </a:p>
          <a:p>
            <a:pPr lvl="0" algn="just">
              <a:lnSpc>
                <a:spcPct val="150000"/>
              </a:lnSpc>
              <a:spcBef>
                <a:spcPts val="0"/>
              </a:spcBef>
              <a:spcAft>
                <a:spcPts val="800"/>
              </a:spcAft>
              <a:buNone/>
            </a:pPr>
            <a:r>
              <a:rPr lang="pl" sz="1400">
                <a:solidFill>
                  <a:srgbClr val="000000"/>
                </a:solidFill>
                <a:highlight>
                  <a:srgbClr val="FFFFFF"/>
                </a:highlight>
                <a:latin typeface="Arial"/>
                <a:ea typeface="Arial"/>
                <a:cs typeface="Arial"/>
                <a:sym typeface="Arial"/>
              </a:rPr>
              <a:t>Maltese and religion classes are not compulsory for non-Maltese expat students. If the non-Maltese children of expats chose not to participate in these classes, alternative studies or free study time is provided. However, as of this writing, Maltese language proficiency at school leaving level is a requirement for university entrance. Students educated in Malta for four years prior to their SEC exam must also take and pass an exam in Maltese.</a:t>
            </a:r>
          </a:p>
          <a:p>
            <a:pPr lvl="0">
              <a:spcBef>
                <a:spcPts val="0"/>
              </a:spcBef>
              <a:buNone/>
            </a:pPr>
            <a:r>
              <a:t/>
            </a:r>
            <a:endParaRPr sz="1400">
              <a:solidFill>
                <a:srgbClr val="000000"/>
              </a:solidFill>
              <a:latin typeface="Arial"/>
              <a:ea typeface="Arial"/>
              <a:cs typeface="Arial"/>
              <a:sym typeface="Arial"/>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10000"/>
            <a:ext cx="8520600" cy="607800"/>
          </a:xfrm>
          <a:prstGeom prst="rect">
            <a:avLst/>
          </a:prstGeom>
        </p:spPr>
        <p:txBody>
          <a:bodyPr anchorCtr="0" anchor="t" bIns="91425" lIns="91425" rIns="91425" tIns="91425">
            <a:noAutofit/>
          </a:bodyPr>
          <a:lstStyle/>
          <a:p>
            <a:pPr lvl="0" rtl="0">
              <a:lnSpc>
                <a:spcPct val="110000"/>
              </a:lnSpc>
              <a:spcBef>
                <a:spcPts val="0"/>
              </a:spcBef>
              <a:buNone/>
            </a:pPr>
            <a:r>
              <a:rPr lang="pl">
                <a:solidFill>
                  <a:srgbClr val="E08A00"/>
                </a:solidFill>
                <a:highlight>
                  <a:srgbClr val="FFFFFF"/>
                </a:highlight>
                <a:latin typeface="Trebuchet MS"/>
                <a:ea typeface="Trebuchet MS"/>
                <a:cs typeface="Trebuchet MS"/>
                <a:sym typeface="Trebuchet MS"/>
              </a:rPr>
              <a:t>Language courses</a:t>
            </a:r>
          </a:p>
        </p:txBody>
      </p:sp>
      <p:sp>
        <p:nvSpPr>
          <p:cNvPr id="127" name="Shape 127"/>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lgn="just">
              <a:lnSpc>
                <a:spcPct val="150000"/>
              </a:lnSpc>
              <a:spcBef>
                <a:spcPts val="0"/>
              </a:spcBef>
              <a:spcAft>
                <a:spcPts val="800"/>
              </a:spcAft>
              <a:buNone/>
            </a:pPr>
            <a:r>
              <a:rPr lang="pl" sz="1400">
                <a:solidFill>
                  <a:srgbClr val="000000"/>
                </a:solidFill>
                <a:highlight>
                  <a:srgbClr val="FFFFFF"/>
                </a:highlight>
                <a:latin typeface="Arial"/>
                <a:ea typeface="Arial"/>
                <a:cs typeface="Arial"/>
                <a:sym typeface="Arial"/>
              </a:rPr>
              <a:t>Since English is an official and widely spoken language in Malta, English as a Second/Foreign Language courses are popular on the island, attracting tens of thousands of students each year. The highest number of ESL/EFL students in Malta come from Spain, Italy, France, Germany, and China. ESL/EFL programs in Malta are offered year-round, but the summer months (May-September) are the most popular time to study English in Malta (and work on your tan at the same time!)</a:t>
            </a:r>
          </a:p>
          <a:p>
            <a:pPr lvl="0" algn="just">
              <a:lnSpc>
                <a:spcPct val="150000"/>
              </a:lnSpc>
              <a:spcBef>
                <a:spcPts val="0"/>
              </a:spcBef>
              <a:spcAft>
                <a:spcPts val="800"/>
              </a:spcAft>
              <a:buNone/>
            </a:pPr>
            <a:r>
              <a:rPr lang="pl" sz="1400">
                <a:solidFill>
                  <a:srgbClr val="000000"/>
                </a:solidFill>
                <a:highlight>
                  <a:srgbClr val="FFFFFF"/>
                </a:highlight>
                <a:latin typeface="Arial"/>
                <a:ea typeface="Arial"/>
                <a:cs typeface="Arial"/>
                <a:sym typeface="Arial"/>
              </a:rPr>
              <a:t>While most language schools in Malta cater to young adults, programs are offered for older age brackets (30+, 50+) and those who want to learn English for a business environment.</a:t>
            </a:r>
          </a:p>
          <a:p>
            <a:pPr lvl="0">
              <a:spcBef>
                <a:spcPts val="0"/>
              </a:spcBef>
              <a:buNone/>
            </a:pPr>
            <a:r>
              <a:t/>
            </a:r>
            <a:endParaRPr sz="1400">
              <a:solidFill>
                <a:srgbClr val="000000"/>
              </a:solidFill>
              <a:latin typeface="Arial"/>
              <a:ea typeface="Arial"/>
              <a:cs typeface="Arial"/>
              <a:sym typeface="Arial"/>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pl"/>
              <a:t>End</a:t>
            </a:r>
          </a:p>
        </p:txBody>
      </p:sp>
      <p:sp>
        <p:nvSpPr>
          <p:cNvPr id="133" name="Shape 133"/>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pl"/>
              <a:t> </a:t>
            </a: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